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World Bold" pitchFamily="2" charset="0"/>
      <p:regular r:id="rId16"/>
    </p:embeddedFont>
    <p:embeddedFont>
      <p:font typeface="TT Interphases" panose="02000503020000020004" pitchFamily="2" charset="0"/>
      <p:regular r:id="rId17"/>
    </p:embeddedFont>
    <p:embeddedFont>
      <p:font typeface="TT Interphases Bold" panose="02000803060000020004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51" autoAdjust="0"/>
  </p:normalViewPr>
  <p:slideViewPr>
    <p:cSldViewPr>
      <p:cViewPr varScale="1">
        <p:scale>
          <a:sx n="76" d="100"/>
          <a:sy n="76" d="100"/>
        </p:scale>
        <p:origin x="6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5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13.svg"/><Relationship Id="rId4" Type="http://schemas.openxmlformats.org/officeDocument/2006/relationships/image" Target="../media/image53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5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21.svg"/><Relationship Id="rId4" Type="http://schemas.openxmlformats.org/officeDocument/2006/relationships/image" Target="../media/image24.svg"/><Relationship Id="rId9" Type="http://schemas.openxmlformats.org/officeDocument/2006/relationships/image" Target="../media/image20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21.svg"/><Relationship Id="rId4" Type="http://schemas.openxmlformats.org/officeDocument/2006/relationships/image" Target="../media/image24.svg"/><Relationship Id="rId9" Type="http://schemas.openxmlformats.org/officeDocument/2006/relationships/image" Target="../media/image20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35.png"/><Relationship Id="rId10" Type="http://schemas.openxmlformats.org/officeDocument/2006/relationships/image" Target="../media/image21.svg"/><Relationship Id="rId4" Type="http://schemas.openxmlformats.org/officeDocument/2006/relationships/image" Target="../media/image24.svg"/><Relationship Id="rId9" Type="http://schemas.openxmlformats.org/officeDocument/2006/relationships/image" Target="../media/image20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12.png"/><Relationship Id="rId12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4.png"/><Relationship Id="rId5" Type="http://schemas.openxmlformats.org/officeDocument/2006/relationships/image" Target="../media/image40.jpeg"/><Relationship Id="rId10" Type="http://schemas.openxmlformats.org/officeDocument/2006/relationships/image" Target="../media/image43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18" Type="http://schemas.openxmlformats.org/officeDocument/2006/relationships/image" Target="../media/image49.svg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12" Type="http://schemas.openxmlformats.org/officeDocument/2006/relationships/image" Target="../media/image11.sv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5.svg"/><Relationship Id="rId19" Type="http://schemas.openxmlformats.org/officeDocument/2006/relationships/image" Target="../media/image50.png"/><Relationship Id="rId4" Type="http://schemas.openxmlformats.org/officeDocument/2006/relationships/image" Target="../media/image39.svg"/><Relationship Id="rId9" Type="http://schemas.openxmlformats.org/officeDocument/2006/relationships/image" Target="../media/image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60156">
            <a:off x="-1192674" y="-844966"/>
            <a:ext cx="20673348" cy="9713490"/>
          </a:xfrm>
          <a:custGeom>
            <a:avLst/>
            <a:gdLst/>
            <a:ahLst/>
            <a:cxnLst/>
            <a:rect l="l" t="t" r="r" b="b"/>
            <a:pathLst>
              <a:path w="20673348" h="9713490">
                <a:moveTo>
                  <a:pt x="0" y="0"/>
                </a:moveTo>
                <a:lnTo>
                  <a:pt x="20673348" y="0"/>
                </a:lnTo>
                <a:lnTo>
                  <a:pt x="20673348" y="9713490"/>
                </a:lnTo>
                <a:lnTo>
                  <a:pt x="0" y="9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5981" t="-38582" r="-109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99538" y="2537277"/>
            <a:ext cx="8583787" cy="8583787"/>
            <a:chOff x="0" y="0"/>
            <a:chExt cx="11445049" cy="114450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45049" cy="11445049"/>
            </a:xfrm>
            <a:custGeom>
              <a:avLst/>
              <a:gdLst/>
              <a:ahLst/>
              <a:cxnLst/>
              <a:rect l="l" t="t" r="r" b="b"/>
              <a:pathLst>
                <a:path w="11445049" h="11445049">
                  <a:moveTo>
                    <a:pt x="0" y="0"/>
                  </a:moveTo>
                  <a:lnTo>
                    <a:pt x="11445049" y="0"/>
                  </a:lnTo>
                  <a:lnTo>
                    <a:pt x="11445049" y="11445049"/>
                  </a:lnTo>
                  <a:lnTo>
                    <a:pt x="0" y="11445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1830" y="1041830"/>
              <a:ext cx="9361388" cy="9361388"/>
            </a:xfrm>
            <a:custGeom>
              <a:avLst/>
              <a:gdLst/>
              <a:ahLst/>
              <a:cxnLst/>
              <a:rect l="l" t="t" r="r" b="b"/>
              <a:pathLst>
                <a:path w="9361388" h="9361388">
                  <a:moveTo>
                    <a:pt x="0" y="0"/>
                  </a:moveTo>
                  <a:lnTo>
                    <a:pt x="9361389" y="0"/>
                  </a:lnTo>
                  <a:lnTo>
                    <a:pt x="9361389" y="9361389"/>
                  </a:lnTo>
                  <a:lnTo>
                    <a:pt x="0" y="936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1221" y="1987214"/>
              <a:ext cx="7442607" cy="7470622"/>
            </a:xfrm>
            <a:custGeom>
              <a:avLst/>
              <a:gdLst/>
              <a:ahLst/>
              <a:cxnLst/>
              <a:rect l="l" t="t" r="r" b="b"/>
              <a:pathLst>
                <a:path w="7442607" h="7470622">
                  <a:moveTo>
                    <a:pt x="0" y="0"/>
                  </a:moveTo>
                  <a:lnTo>
                    <a:pt x="7442607" y="0"/>
                  </a:lnTo>
                  <a:lnTo>
                    <a:pt x="7442607" y="7470621"/>
                  </a:lnTo>
                  <a:lnTo>
                    <a:pt x="0" y="7470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8467906" y="4105953"/>
            <a:ext cx="5426010" cy="5446434"/>
          </a:xfrm>
          <a:custGeom>
            <a:avLst/>
            <a:gdLst/>
            <a:ahLst/>
            <a:cxnLst/>
            <a:rect l="l" t="t" r="r" b="b"/>
            <a:pathLst>
              <a:path w="5426010" h="5446434">
                <a:moveTo>
                  <a:pt x="0" y="0"/>
                </a:moveTo>
                <a:lnTo>
                  <a:pt x="5426010" y="0"/>
                </a:lnTo>
                <a:lnTo>
                  <a:pt x="5426010" y="5446434"/>
                </a:lnTo>
                <a:lnTo>
                  <a:pt x="0" y="5446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01370" y="381000"/>
            <a:ext cx="8764225" cy="127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99"/>
              </a:lnSpc>
            </a:pPr>
            <a:r>
              <a:rPr lang="en-US" sz="9999" spc="-599">
                <a:solidFill>
                  <a:srgbClr val="FB6600"/>
                </a:solidFill>
                <a:latin typeface="Helvetica World Bold"/>
              </a:rPr>
              <a:t>COSMO-PLAN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370" y="1422511"/>
            <a:ext cx="1204232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419">
                <a:solidFill>
                  <a:srgbClr val="061F4A"/>
                </a:solidFill>
                <a:latin typeface="Helvetica World Bold"/>
              </a:rPr>
              <a:t>SPACE -EXPLORATION MANAGEMENT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370" y="4049490"/>
            <a:ext cx="3035871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-210">
                <a:solidFill>
                  <a:srgbClr val="000000"/>
                </a:solidFill>
                <a:latin typeface="TT Interphases"/>
              </a:rPr>
              <a:t>Dhwanil Panchani</a:t>
            </a:r>
          </a:p>
          <a:p>
            <a:pPr>
              <a:lnSpc>
                <a:spcPts val="4900"/>
              </a:lnSpc>
            </a:pPr>
            <a:r>
              <a:rPr lang="en-US" sz="3500" spc="-210">
                <a:solidFill>
                  <a:srgbClr val="000000"/>
                </a:solidFill>
                <a:latin typeface="TT Interphases"/>
              </a:rPr>
              <a:t>Shalini Dutta</a:t>
            </a:r>
          </a:p>
          <a:p>
            <a:pPr>
              <a:lnSpc>
                <a:spcPts val="4900"/>
              </a:lnSpc>
            </a:pPr>
            <a:r>
              <a:rPr lang="en-US" sz="3500" spc="-210">
                <a:solidFill>
                  <a:srgbClr val="000000"/>
                </a:solidFill>
                <a:latin typeface="TT Interphases"/>
              </a:rPr>
              <a:t>Zeel Patel</a:t>
            </a:r>
          </a:p>
          <a:p>
            <a:pPr>
              <a:lnSpc>
                <a:spcPts val="4900"/>
              </a:lnSpc>
            </a:pPr>
            <a:r>
              <a:rPr lang="en-US" sz="3500" spc="-210">
                <a:solidFill>
                  <a:srgbClr val="000000"/>
                </a:solidFill>
                <a:latin typeface="TT Interphases"/>
              </a:rPr>
              <a:t>Atharv Konge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210">
                <a:solidFill>
                  <a:srgbClr val="000000"/>
                </a:solidFill>
                <a:latin typeface="TT Interphases"/>
              </a:rPr>
              <a:t>Kiran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8465" flipH="1">
            <a:off x="-4550685" y="6422582"/>
            <a:ext cx="13142038" cy="9940159"/>
          </a:xfrm>
          <a:custGeom>
            <a:avLst/>
            <a:gdLst/>
            <a:ahLst/>
            <a:cxnLst/>
            <a:rect l="l" t="t" r="r" b="b"/>
            <a:pathLst>
              <a:path w="13142038" h="9940159">
                <a:moveTo>
                  <a:pt x="13142037" y="0"/>
                </a:moveTo>
                <a:lnTo>
                  <a:pt x="0" y="0"/>
                </a:lnTo>
                <a:lnTo>
                  <a:pt x="0" y="9940159"/>
                </a:lnTo>
                <a:lnTo>
                  <a:pt x="13142037" y="9940159"/>
                </a:lnTo>
                <a:lnTo>
                  <a:pt x="131420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03378" y="1645550"/>
            <a:ext cx="11681243" cy="244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3500" spc="-675">
                <a:solidFill>
                  <a:srgbClr val="FFFFFF"/>
                </a:solidFill>
                <a:latin typeface="Helvetica World Bold"/>
              </a:rPr>
              <a:t>Thank You </a:t>
            </a:r>
          </a:p>
          <a:p>
            <a:pPr algn="ctr">
              <a:lnSpc>
                <a:spcPts val="3999"/>
              </a:lnSpc>
            </a:pPr>
            <a:r>
              <a:rPr lang="en-US" sz="3999" spc="-199">
                <a:solidFill>
                  <a:srgbClr val="FB6600"/>
                </a:solidFill>
                <a:latin typeface="Helvetica World Bold"/>
              </a:rPr>
              <a:t>Any Questions?</a:t>
            </a:r>
          </a:p>
        </p:txBody>
      </p:sp>
      <p:sp>
        <p:nvSpPr>
          <p:cNvPr id="5" name="Freeform 5"/>
          <p:cNvSpPr/>
          <p:nvPr/>
        </p:nvSpPr>
        <p:spPr>
          <a:xfrm rot="1143785">
            <a:off x="2166500" y="7133976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7247" r="-133645" b="-138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468465" flipH="1">
            <a:off x="-4398285" y="6574982"/>
            <a:ext cx="13142038" cy="9940159"/>
          </a:xfrm>
          <a:custGeom>
            <a:avLst/>
            <a:gdLst/>
            <a:ahLst/>
            <a:cxnLst/>
            <a:rect l="l" t="t" r="r" b="b"/>
            <a:pathLst>
              <a:path w="13142038" h="9940159">
                <a:moveTo>
                  <a:pt x="13142037" y="0"/>
                </a:moveTo>
                <a:lnTo>
                  <a:pt x="0" y="0"/>
                </a:lnTo>
                <a:lnTo>
                  <a:pt x="0" y="9940159"/>
                </a:lnTo>
                <a:lnTo>
                  <a:pt x="13142037" y="9940159"/>
                </a:lnTo>
                <a:lnTo>
                  <a:pt x="131420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456038">
            <a:off x="2299397" y="5395557"/>
            <a:ext cx="1719939" cy="4399843"/>
          </a:xfrm>
          <a:custGeom>
            <a:avLst/>
            <a:gdLst/>
            <a:ahLst/>
            <a:cxnLst/>
            <a:rect l="l" t="t" r="r" b="b"/>
            <a:pathLst>
              <a:path w="1719939" h="4399843">
                <a:moveTo>
                  <a:pt x="0" y="0"/>
                </a:moveTo>
                <a:lnTo>
                  <a:pt x="1719939" y="0"/>
                </a:lnTo>
                <a:lnTo>
                  <a:pt x="1719939" y="4399843"/>
                </a:lnTo>
                <a:lnTo>
                  <a:pt x="0" y="4399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30047" y="5143500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52649" y="8539028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807283">
            <a:off x="15940307" y="1391797"/>
            <a:ext cx="2637986" cy="2417055"/>
          </a:xfrm>
          <a:custGeom>
            <a:avLst/>
            <a:gdLst/>
            <a:ahLst/>
            <a:cxnLst/>
            <a:rect l="l" t="t" r="r" b="b"/>
            <a:pathLst>
              <a:path w="2637986" h="2417055">
                <a:moveTo>
                  <a:pt x="0" y="0"/>
                </a:moveTo>
                <a:lnTo>
                  <a:pt x="2637986" y="0"/>
                </a:lnTo>
                <a:lnTo>
                  <a:pt x="2637986" y="2417056"/>
                </a:lnTo>
                <a:lnTo>
                  <a:pt x="0" y="2417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9336" y="5751891"/>
            <a:ext cx="7033784" cy="7033784"/>
            <a:chOff x="0" y="0"/>
            <a:chExt cx="9378379" cy="9378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78379" cy="9378379"/>
            </a:xfrm>
            <a:custGeom>
              <a:avLst/>
              <a:gdLst/>
              <a:ahLst/>
              <a:cxnLst/>
              <a:rect l="l" t="t" r="r" b="b"/>
              <a:pathLst>
                <a:path w="9378379" h="9378379">
                  <a:moveTo>
                    <a:pt x="0" y="0"/>
                  </a:moveTo>
                  <a:lnTo>
                    <a:pt x="9378379" y="0"/>
                  </a:lnTo>
                  <a:lnTo>
                    <a:pt x="9378379" y="9378379"/>
                  </a:lnTo>
                  <a:lnTo>
                    <a:pt x="0" y="9378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61132" y="947099"/>
              <a:ext cx="7456115" cy="7484180"/>
            </a:xfrm>
            <a:custGeom>
              <a:avLst/>
              <a:gdLst/>
              <a:ahLst/>
              <a:cxnLst/>
              <a:rect l="l" t="t" r="r" b="b"/>
              <a:pathLst>
                <a:path w="7456115" h="7484180">
                  <a:moveTo>
                    <a:pt x="0" y="0"/>
                  </a:moveTo>
                  <a:lnTo>
                    <a:pt x="7456115" y="0"/>
                  </a:lnTo>
                  <a:lnTo>
                    <a:pt x="7456115" y="7484181"/>
                  </a:lnTo>
                  <a:lnTo>
                    <a:pt x="0" y="7484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817435" y="5370891"/>
            <a:ext cx="358791" cy="358791"/>
          </a:xfrm>
          <a:custGeom>
            <a:avLst/>
            <a:gdLst/>
            <a:ahLst/>
            <a:cxnLst/>
            <a:rect l="l" t="t" r="r" b="b"/>
            <a:pathLst>
              <a:path w="358791" h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82958" y="1452268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05522" y="861656"/>
            <a:ext cx="11944593" cy="2924888"/>
            <a:chOff x="0" y="0"/>
            <a:chExt cx="15926125" cy="3899850"/>
          </a:xfrm>
        </p:grpSpPr>
        <p:sp>
          <p:nvSpPr>
            <p:cNvPr id="9" name="TextBox 9"/>
            <p:cNvSpPr txBox="1"/>
            <p:nvPr/>
          </p:nvSpPr>
          <p:spPr>
            <a:xfrm>
              <a:off x="0" y="371475"/>
              <a:ext cx="15926125" cy="209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54"/>
                </a:lnSpc>
              </a:pPr>
              <a:r>
                <a:rPr lang="en-US" sz="11123" spc="-556">
                  <a:solidFill>
                    <a:srgbClr val="FFFFFF"/>
                  </a:solidFill>
                  <a:latin typeface="Helvetica World Bold"/>
                </a:rPr>
                <a:t>Misson Statement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21409"/>
              <a:ext cx="1592612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spc="-37">
                  <a:solidFill>
                    <a:srgbClr val="EDEDED"/>
                  </a:solidFill>
                  <a:latin typeface="TT Interphases"/>
                </a:rPr>
                <a:t>Develop integrated database system for streamlined space exploration missions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spc="-37">
                  <a:solidFill>
                    <a:srgbClr val="EDEDED"/>
                  </a:solidFill>
                  <a:latin typeface="TT Interphases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97012" y="0"/>
            <a:ext cx="3532149" cy="3532149"/>
            <a:chOff x="0" y="0"/>
            <a:chExt cx="4709532" cy="4709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09532" cy="4709532"/>
            </a:xfrm>
            <a:custGeom>
              <a:avLst/>
              <a:gdLst/>
              <a:ahLst/>
              <a:cxnLst/>
              <a:rect l="l" t="t" r="r" b="b"/>
              <a:pathLst>
                <a:path w="4709532" h="4709532">
                  <a:moveTo>
                    <a:pt x="0" y="0"/>
                  </a:moveTo>
                  <a:lnTo>
                    <a:pt x="4709532" y="0"/>
                  </a:lnTo>
                  <a:lnTo>
                    <a:pt x="4709532" y="4709532"/>
                  </a:lnTo>
                  <a:lnTo>
                    <a:pt x="0" y="470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rot="38936">
              <a:off x="574462" y="563265"/>
              <a:ext cx="3560608" cy="3583002"/>
            </a:xfrm>
            <a:custGeom>
              <a:avLst/>
              <a:gdLst/>
              <a:ahLst/>
              <a:cxnLst/>
              <a:rect l="l" t="t" r="r" b="b"/>
              <a:pathLst>
                <a:path w="3560608" h="3583002">
                  <a:moveTo>
                    <a:pt x="0" y="0"/>
                  </a:moveTo>
                  <a:lnTo>
                    <a:pt x="3560608" y="0"/>
                  </a:lnTo>
                  <a:lnTo>
                    <a:pt x="3560608" y="3583002"/>
                  </a:lnTo>
                  <a:lnTo>
                    <a:pt x="0" y="3583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1741" y="2883311"/>
            <a:ext cx="1297674" cy="1297674"/>
            <a:chOff x="0" y="0"/>
            <a:chExt cx="1730233" cy="17302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30233" cy="1730233"/>
            </a:xfrm>
            <a:custGeom>
              <a:avLst/>
              <a:gdLst/>
              <a:ahLst/>
              <a:cxnLst/>
              <a:rect l="l" t="t" r="r" b="b"/>
              <a:pathLst>
                <a:path w="1730233" h="1730233">
                  <a:moveTo>
                    <a:pt x="0" y="0"/>
                  </a:moveTo>
                  <a:lnTo>
                    <a:pt x="1730233" y="0"/>
                  </a:lnTo>
                  <a:lnTo>
                    <a:pt x="1730233" y="1730233"/>
                  </a:lnTo>
                  <a:lnTo>
                    <a:pt x="0" y="173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14090" y="211639"/>
              <a:ext cx="1302053" cy="1306954"/>
            </a:xfrm>
            <a:custGeom>
              <a:avLst/>
              <a:gdLst/>
              <a:ahLst/>
              <a:cxnLst/>
              <a:rect l="l" t="t" r="r" b="b"/>
              <a:pathLst>
                <a:path w="1302053" h="1306954">
                  <a:moveTo>
                    <a:pt x="0" y="0"/>
                  </a:moveTo>
                  <a:lnTo>
                    <a:pt x="1302053" y="0"/>
                  </a:lnTo>
                  <a:lnTo>
                    <a:pt x="1302053" y="1306954"/>
                  </a:lnTo>
                  <a:lnTo>
                    <a:pt x="0" y="1306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79503" y="7812724"/>
            <a:ext cx="358791" cy="358791"/>
          </a:xfrm>
          <a:custGeom>
            <a:avLst/>
            <a:gdLst/>
            <a:ahLst/>
            <a:cxnLst/>
            <a:rect l="l" t="t" r="r" b="b"/>
            <a:pathLst>
              <a:path w="358791" h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962893" y="8451291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14450" y="3695211"/>
            <a:ext cx="7517681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Objectives:</a:t>
            </a: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Optimize planning processes and resource allocation</a:t>
            </a: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Data Centralization and Accessibility</a:t>
            </a: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Enhance communication channels</a:t>
            </a: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Implement advanced risk management strategies</a:t>
            </a: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Effective Mission Planning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spc="-149">
              <a:solidFill>
                <a:srgbClr val="FFFFFF"/>
              </a:solidFill>
              <a:latin typeface="TT Interphase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8123" y="4133361"/>
            <a:ext cx="641285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Approach: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Build robust centralized database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Leverage SQL to add valuable functionalities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Facilitate analytical visualizations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22209" y="7342179"/>
            <a:ext cx="403182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Database Design: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 Identify required entities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Establish relationships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-149">
                <a:solidFill>
                  <a:srgbClr val="FFFFFF"/>
                </a:solidFill>
                <a:latin typeface="TT Interphases Bold"/>
              </a:rPr>
              <a:t>Define essential attributes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60156">
            <a:off x="-1192674" y="-844966"/>
            <a:ext cx="20673348" cy="9713490"/>
          </a:xfrm>
          <a:custGeom>
            <a:avLst/>
            <a:gdLst/>
            <a:ahLst/>
            <a:cxnLst/>
            <a:rect l="l" t="t" r="r" b="b"/>
            <a:pathLst>
              <a:path w="20673348" h="9713490">
                <a:moveTo>
                  <a:pt x="0" y="0"/>
                </a:moveTo>
                <a:lnTo>
                  <a:pt x="20673348" y="0"/>
                </a:lnTo>
                <a:lnTo>
                  <a:pt x="20673348" y="9713490"/>
                </a:lnTo>
                <a:lnTo>
                  <a:pt x="0" y="9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5981" t="-38582" r="-109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99538" y="2537277"/>
            <a:ext cx="8583787" cy="8583787"/>
            <a:chOff x="0" y="0"/>
            <a:chExt cx="11445049" cy="114450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45049" cy="11445049"/>
            </a:xfrm>
            <a:custGeom>
              <a:avLst/>
              <a:gdLst/>
              <a:ahLst/>
              <a:cxnLst/>
              <a:rect l="l" t="t" r="r" b="b"/>
              <a:pathLst>
                <a:path w="11445049" h="11445049">
                  <a:moveTo>
                    <a:pt x="0" y="0"/>
                  </a:moveTo>
                  <a:lnTo>
                    <a:pt x="11445049" y="0"/>
                  </a:lnTo>
                  <a:lnTo>
                    <a:pt x="11445049" y="11445049"/>
                  </a:lnTo>
                  <a:lnTo>
                    <a:pt x="0" y="11445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1830" y="1041830"/>
              <a:ext cx="9361388" cy="9361388"/>
            </a:xfrm>
            <a:custGeom>
              <a:avLst/>
              <a:gdLst/>
              <a:ahLst/>
              <a:cxnLst/>
              <a:rect l="l" t="t" r="r" b="b"/>
              <a:pathLst>
                <a:path w="9361388" h="9361388">
                  <a:moveTo>
                    <a:pt x="0" y="0"/>
                  </a:moveTo>
                  <a:lnTo>
                    <a:pt x="9361389" y="0"/>
                  </a:lnTo>
                  <a:lnTo>
                    <a:pt x="9361389" y="9361389"/>
                  </a:lnTo>
                  <a:lnTo>
                    <a:pt x="0" y="936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1221" y="1987214"/>
              <a:ext cx="7442607" cy="7470622"/>
            </a:xfrm>
            <a:custGeom>
              <a:avLst/>
              <a:gdLst/>
              <a:ahLst/>
              <a:cxnLst/>
              <a:rect l="l" t="t" r="r" b="b"/>
              <a:pathLst>
                <a:path w="7442607" h="7470622">
                  <a:moveTo>
                    <a:pt x="0" y="0"/>
                  </a:moveTo>
                  <a:lnTo>
                    <a:pt x="7442607" y="0"/>
                  </a:lnTo>
                  <a:lnTo>
                    <a:pt x="7442607" y="7470621"/>
                  </a:lnTo>
                  <a:lnTo>
                    <a:pt x="0" y="7470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14971" y="851124"/>
            <a:ext cx="12122157" cy="7035290"/>
          </a:xfrm>
          <a:custGeom>
            <a:avLst/>
            <a:gdLst/>
            <a:ahLst/>
            <a:cxnLst/>
            <a:rect l="l" t="t" r="r" b="b"/>
            <a:pathLst>
              <a:path w="12122157" h="7035290">
                <a:moveTo>
                  <a:pt x="0" y="0"/>
                </a:moveTo>
                <a:lnTo>
                  <a:pt x="12122157" y="0"/>
                </a:lnTo>
                <a:lnTo>
                  <a:pt x="12122157" y="7035290"/>
                </a:lnTo>
                <a:lnTo>
                  <a:pt x="0" y="7035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14971" y="8267414"/>
            <a:ext cx="8764225" cy="127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99"/>
              </a:lnSpc>
            </a:pPr>
            <a:r>
              <a:rPr lang="en-US" sz="9999" spc="-599">
                <a:solidFill>
                  <a:srgbClr val="FB6600"/>
                </a:solidFill>
                <a:latin typeface="Helvetica World Bold"/>
              </a:rPr>
              <a:t>ERD</a:t>
            </a: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0716" y="1917385"/>
            <a:ext cx="795495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5000" spc="-250">
                <a:solidFill>
                  <a:srgbClr val="FB6600"/>
                </a:solidFill>
                <a:latin typeface="Helvetica World Bold"/>
              </a:rPr>
              <a:t>Stored procedures (6)</a:t>
            </a:r>
          </a:p>
        </p:txBody>
      </p:sp>
      <p:sp>
        <p:nvSpPr>
          <p:cNvPr id="4" name="Freeform 4"/>
          <p:cNvSpPr/>
          <p:nvPr/>
        </p:nvSpPr>
        <p:spPr>
          <a:xfrm rot="-9767641">
            <a:off x="-1013537" y="-4883154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4" y="0"/>
                </a:lnTo>
                <a:lnTo>
                  <a:pt x="20940454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247" r="-133645" b="-1387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436245" y="9258667"/>
            <a:ext cx="8845592" cy="884559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95419" y="7762769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4"/>
                </a:lnTo>
                <a:lnTo>
                  <a:pt x="0" y="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6334529" y="6737635"/>
            <a:ext cx="16642162" cy="16642162"/>
          </a:xfrm>
          <a:custGeom>
            <a:avLst/>
            <a:gdLst/>
            <a:ahLst/>
            <a:cxnLst/>
            <a:rect l="l" t="t" r="r" b="b"/>
            <a:pathLst>
              <a:path w="16642162" h="16642162">
                <a:moveTo>
                  <a:pt x="0" y="0"/>
                </a:moveTo>
                <a:lnTo>
                  <a:pt x="16642161" y="0"/>
                </a:lnTo>
                <a:lnTo>
                  <a:pt x="16642161" y="16642162"/>
                </a:lnTo>
                <a:lnTo>
                  <a:pt x="0" y="16642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872965" y="9347161"/>
            <a:ext cx="11037525" cy="11079071"/>
          </a:xfrm>
          <a:custGeom>
            <a:avLst/>
            <a:gdLst/>
            <a:ahLst/>
            <a:cxnLst/>
            <a:rect l="l" t="t" r="r" b="b"/>
            <a:pathLst>
              <a:path w="11037525" h="11079071">
                <a:moveTo>
                  <a:pt x="0" y="0"/>
                </a:moveTo>
                <a:lnTo>
                  <a:pt x="11037524" y="0"/>
                </a:lnTo>
                <a:lnTo>
                  <a:pt x="11037524" y="11079071"/>
                </a:lnTo>
                <a:lnTo>
                  <a:pt x="0" y="11079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649537" y="1299297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166710" y="9258300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1345227">
            <a:off x="3866848" y="-1270527"/>
            <a:ext cx="5275748" cy="5154635"/>
            <a:chOff x="0" y="0"/>
            <a:chExt cx="7034330" cy="6872846"/>
          </a:xfrm>
        </p:grpSpPr>
        <p:sp>
          <p:nvSpPr>
            <p:cNvPr id="14" name="Freeform 14"/>
            <p:cNvSpPr/>
            <p:nvPr/>
          </p:nvSpPr>
          <p:spPr>
            <a:xfrm>
              <a:off x="2119946" y="1747442"/>
              <a:ext cx="2739888" cy="2739888"/>
            </a:xfrm>
            <a:custGeom>
              <a:avLst/>
              <a:gdLst/>
              <a:ahLst/>
              <a:cxnLst/>
              <a:rect l="l" t="t" r="r" b="b"/>
              <a:pathLst>
                <a:path w="2739888" h="2739888">
                  <a:moveTo>
                    <a:pt x="0" y="0"/>
                  </a:moveTo>
                  <a:lnTo>
                    <a:pt x="2739888" y="0"/>
                  </a:lnTo>
                  <a:lnTo>
                    <a:pt x="2739888" y="2739888"/>
                  </a:lnTo>
                  <a:lnTo>
                    <a:pt x="0" y="2739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rot="1807283">
              <a:off x="862239" y="1003847"/>
              <a:ext cx="5309853" cy="4865153"/>
            </a:xfrm>
            <a:custGeom>
              <a:avLst/>
              <a:gdLst/>
              <a:ahLst/>
              <a:cxnLst/>
              <a:rect l="l" t="t" r="r" b="b"/>
              <a:pathLst>
                <a:path w="5309853" h="4865153">
                  <a:moveTo>
                    <a:pt x="0" y="0"/>
                  </a:moveTo>
                  <a:lnTo>
                    <a:pt x="5309853" y="0"/>
                  </a:lnTo>
                  <a:lnTo>
                    <a:pt x="5309853" y="4865153"/>
                  </a:lnTo>
                  <a:lnTo>
                    <a:pt x="0" y="486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169186" y="3314443"/>
            <a:ext cx="9588315" cy="6160597"/>
          </a:xfrm>
          <a:custGeom>
            <a:avLst/>
            <a:gdLst/>
            <a:ahLst/>
            <a:cxnLst/>
            <a:rect l="l" t="t" r="r" b="b"/>
            <a:pathLst>
              <a:path w="9588315" h="6160597">
                <a:moveTo>
                  <a:pt x="0" y="0"/>
                </a:moveTo>
                <a:lnTo>
                  <a:pt x="9588315" y="0"/>
                </a:lnTo>
                <a:lnTo>
                  <a:pt x="9588315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11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10716" y="2532495"/>
            <a:ext cx="7244664" cy="6942544"/>
          </a:xfrm>
          <a:custGeom>
            <a:avLst/>
            <a:gdLst/>
            <a:ahLst/>
            <a:cxnLst/>
            <a:rect l="l" t="t" r="r" b="b"/>
            <a:pathLst>
              <a:path w="7244664" h="6942544">
                <a:moveTo>
                  <a:pt x="0" y="0"/>
                </a:moveTo>
                <a:lnTo>
                  <a:pt x="7244664" y="0"/>
                </a:lnTo>
                <a:lnTo>
                  <a:pt x="7244664" y="6942545"/>
                </a:lnTo>
                <a:lnTo>
                  <a:pt x="0" y="69425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149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31396" y="2088835"/>
            <a:ext cx="795495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5000" spc="-250">
                <a:solidFill>
                  <a:srgbClr val="FB6600"/>
                </a:solidFill>
                <a:latin typeface="Helvetica World Bold"/>
              </a:rPr>
              <a:t>Views(3)</a:t>
            </a:r>
          </a:p>
        </p:txBody>
      </p:sp>
      <p:sp>
        <p:nvSpPr>
          <p:cNvPr id="4" name="Freeform 4"/>
          <p:cNvSpPr/>
          <p:nvPr/>
        </p:nvSpPr>
        <p:spPr>
          <a:xfrm rot="-9767641">
            <a:off x="-1013537" y="-4883154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4" y="0"/>
                </a:lnTo>
                <a:lnTo>
                  <a:pt x="20940454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247" r="-133645" b="-1387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436245" y="9258667"/>
            <a:ext cx="8845592" cy="884559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95419" y="7762769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4"/>
                </a:lnTo>
                <a:lnTo>
                  <a:pt x="0" y="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6334529" y="6737635"/>
            <a:ext cx="16642162" cy="16642162"/>
          </a:xfrm>
          <a:custGeom>
            <a:avLst/>
            <a:gdLst/>
            <a:ahLst/>
            <a:cxnLst/>
            <a:rect l="l" t="t" r="r" b="b"/>
            <a:pathLst>
              <a:path w="16642162" h="16642162">
                <a:moveTo>
                  <a:pt x="0" y="0"/>
                </a:moveTo>
                <a:lnTo>
                  <a:pt x="16642161" y="0"/>
                </a:lnTo>
                <a:lnTo>
                  <a:pt x="16642161" y="16642162"/>
                </a:lnTo>
                <a:lnTo>
                  <a:pt x="0" y="16642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872965" y="9347161"/>
            <a:ext cx="11037525" cy="11079071"/>
          </a:xfrm>
          <a:custGeom>
            <a:avLst/>
            <a:gdLst/>
            <a:ahLst/>
            <a:cxnLst/>
            <a:rect l="l" t="t" r="r" b="b"/>
            <a:pathLst>
              <a:path w="11037525" h="11079071">
                <a:moveTo>
                  <a:pt x="0" y="0"/>
                </a:moveTo>
                <a:lnTo>
                  <a:pt x="11037524" y="0"/>
                </a:lnTo>
                <a:lnTo>
                  <a:pt x="11037524" y="11079071"/>
                </a:lnTo>
                <a:lnTo>
                  <a:pt x="0" y="11079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649537" y="1299297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166710" y="9258300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1345227">
            <a:off x="3866848" y="-1270527"/>
            <a:ext cx="5275748" cy="5154635"/>
            <a:chOff x="0" y="0"/>
            <a:chExt cx="7034330" cy="6872846"/>
          </a:xfrm>
        </p:grpSpPr>
        <p:sp>
          <p:nvSpPr>
            <p:cNvPr id="14" name="Freeform 14"/>
            <p:cNvSpPr/>
            <p:nvPr/>
          </p:nvSpPr>
          <p:spPr>
            <a:xfrm>
              <a:off x="2119946" y="1747442"/>
              <a:ext cx="2739888" cy="2739888"/>
            </a:xfrm>
            <a:custGeom>
              <a:avLst/>
              <a:gdLst/>
              <a:ahLst/>
              <a:cxnLst/>
              <a:rect l="l" t="t" r="r" b="b"/>
              <a:pathLst>
                <a:path w="2739888" h="2739888">
                  <a:moveTo>
                    <a:pt x="0" y="0"/>
                  </a:moveTo>
                  <a:lnTo>
                    <a:pt x="2739888" y="0"/>
                  </a:lnTo>
                  <a:lnTo>
                    <a:pt x="2739888" y="2739888"/>
                  </a:lnTo>
                  <a:lnTo>
                    <a:pt x="0" y="2739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rot="1807283">
              <a:off x="862239" y="1003847"/>
              <a:ext cx="5309853" cy="4865153"/>
            </a:xfrm>
            <a:custGeom>
              <a:avLst/>
              <a:gdLst/>
              <a:ahLst/>
              <a:cxnLst/>
              <a:rect l="l" t="t" r="r" b="b"/>
              <a:pathLst>
                <a:path w="5309853" h="4865153">
                  <a:moveTo>
                    <a:pt x="0" y="0"/>
                  </a:moveTo>
                  <a:lnTo>
                    <a:pt x="5309853" y="0"/>
                  </a:lnTo>
                  <a:lnTo>
                    <a:pt x="5309853" y="4865153"/>
                  </a:lnTo>
                  <a:lnTo>
                    <a:pt x="0" y="486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0135" y="2843502"/>
            <a:ext cx="7522243" cy="6848278"/>
          </a:xfrm>
          <a:custGeom>
            <a:avLst/>
            <a:gdLst/>
            <a:ahLst/>
            <a:cxnLst/>
            <a:rect l="l" t="t" r="r" b="b"/>
            <a:pathLst>
              <a:path w="7522243" h="6848278">
                <a:moveTo>
                  <a:pt x="0" y="0"/>
                </a:moveTo>
                <a:lnTo>
                  <a:pt x="7522243" y="0"/>
                </a:lnTo>
                <a:lnTo>
                  <a:pt x="7522243" y="6848278"/>
                </a:lnTo>
                <a:lnTo>
                  <a:pt x="0" y="6848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671" r="-158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428499" y="3259126"/>
            <a:ext cx="7541427" cy="6017030"/>
          </a:xfrm>
          <a:custGeom>
            <a:avLst/>
            <a:gdLst/>
            <a:ahLst/>
            <a:cxnLst/>
            <a:rect l="l" t="t" r="r" b="b"/>
            <a:pathLst>
              <a:path w="7541427" h="6017030">
                <a:moveTo>
                  <a:pt x="0" y="0"/>
                </a:moveTo>
                <a:lnTo>
                  <a:pt x="7541428" y="0"/>
                </a:lnTo>
                <a:lnTo>
                  <a:pt x="7541428" y="6017030"/>
                </a:lnTo>
                <a:lnTo>
                  <a:pt x="0" y="60170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666" t="-6034" r="-37072" b="-41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428499" y="2263069"/>
            <a:ext cx="795495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5000" spc="-250">
                <a:solidFill>
                  <a:srgbClr val="FB6600"/>
                </a:solidFill>
                <a:latin typeface="Helvetica World Bold"/>
              </a:rPr>
              <a:t>User Defined Functions(5)</a:t>
            </a:r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31396" y="2088835"/>
            <a:ext cx="795495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5000" spc="-250">
                <a:solidFill>
                  <a:srgbClr val="FB6600"/>
                </a:solidFill>
                <a:latin typeface="Helvetica World Bold"/>
              </a:rPr>
              <a:t>Triggers(4)</a:t>
            </a:r>
          </a:p>
        </p:txBody>
      </p:sp>
      <p:sp>
        <p:nvSpPr>
          <p:cNvPr id="4" name="Freeform 4"/>
          <p:cNvSpPr/>
          <p:nvPr/>
        </p:nvSpPr>
        <p:spPr>
          <a:xfrm rot="-9767641">
            <a:off x="-1013537" y="-4883154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4" y="0"/>
                </a:lnTo>
                <a:lnTo>
                  <a:pt x="20940454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247" r="-133645" b="-1387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436245" y="9258667"/>
            <a:ext cx="8845592" cy="884559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95419" y="7762769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4"/>
                </a:lnTo>
                <a:lnTo>
                  <a:pt x="0" y="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6334529" y="6737635"/>
            <a:ext cx="16642162" cy="16642162"/>
          </a:xfrm>
          <a:custGeom>
            <a:avLst/>
            <a:gdLst/>
            <a:ahLst/>
            <a:cxnLst/>
            <a:rect l="l" t="t" r="r" b="b"/>
            <a:pathLst>
              <a:path w="16642162" h="16642162">
                <a:moveTo>
                  <a:pt x="0" y="0"/>
                </a:moveTo>
                <a:lnTo>
                  <a:pt x="16642161" y="0"/>
                </a:lnTo>
                <a:lnTo>
                  <a:pt x="16642161" y="16642162"/>
                </a:lnTo>
                <a:lnTo>
                  <a:pt x="0" y="16642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872965" y="9347161"/>
            <a:ext cx="11037525" cy="11079071"/>
          </a:xfrm>
          <a:custGeom>
            <a:avLst/>
            <a:gdLst/>
            <a:ahLst/>
            <a:cxnLst/>
            <a:rect l="l" t="t" r="r" b="b"/>
            <a:pathLst>
              <a:path w="11037525" h="11079071">
                <a:moveTo>
                  <a:pt x="0" y="0"/>
                </a:moveTo>
                <a:lnTo>
                  <a:pt x="11037524" y="0"/>
                </a:lnTo>
                <a:lnTo>
                  <a:pt x="11037524" y="11079071"/>
                </a:lnTo>
                <a:lnTo>
                  <a:pt x="0" y="11079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649537" y="1299297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166710" y="9258300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1345227">
            <a:off x="3866848" y="-1270527"/>
            <a:ext cx="5275748" cy="5154635"/>
            <a:chOff x="0" y="0"/>
            <a:chExt cx="7034330" cy="6872846"/>
          </a:xfrm>
        </p:grpSpPr>
        <p:sp>
          <p:nvSpPr>
            <p:cNvPr id="14" name="Freeform 14"/>
            <p:cNvSpPr/>
            <p:nvPr/>
          </p:nvSpPr>
          <p:spPr>
            <a:xfrm>
              <a:off x="2119946" y="1747442"/>
              <a:ext cx="2739888" cy="2739888"/>
            </a:xfrm>
            <a:custGeom>
              <a:avLst/>
              <a:gdLst/>
              <a:ahLst/>
              <a:cxnLst/>
              <a:rect l="l" t="t" r="r" b="b"/>
              <a:pathLst>
                <a:path w="2739888" h="2739888">
                  <a:moveTo>
                    <a:pt x="0" y="0"/>
                  </a:moveTo>
                  <a:lnTo>
                    <a:pt x="2739888" y="0"/>
                  </a:lnTo>
                  <a:lnTo>
                    <a:pt x="2739888" y="2739888"/>
                  </a:lnTo>
                  <a:lnTo>
                    <a:pt x="0" y="2739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rot="1807283">
              <a:off x="862239" y="1003847"/>
              <a:ext cx="5309853" cy="4865153"/>
            </a:xfrm>
            <a:custGeom>
              <a:avLst/>
              <a:gdLst/>
              <a:ahLst/>
              <a:cxnLst/>
              <a:rect l="l" t="t" r="r" b="b"/>
              <a:pathLst>
                <a:path w="5309853" h="4865153">
                  <a:moveTo>
                    <a:pt x="0" y="0"/>
                  </a:moveTo>
                  <a:lnTo>
                    <a:pt x="5309853" y="0"/>
                  </a:lnTo>
                  <a:lnTo>
                    <a:pt x="5309853" y="4865153"/>
                  </a:lnTo>
                  <a:lnTo>
                    <a:pt x="0" y="486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31396" y="2887608"/>
            <a:ext cx="7301486" cy="6371059"/>
          </a:xfrm>
          <a:custGeom>
            <a:avLst/>
            <a:gdLst/>
            <a:ahLst/>
            <a:cxnLst/>
            <a:rect l="l" t="t" r="r" b="b"/>
            <a:pathLst>
              <a:path w="7301486" h="6371059">
                <a:moveTo>
                  <a:pt x="0" y="0"/>
                </a:moveTo>
                <a:lnTo>
                  <a:pt x="7301486" y="0"/>
                </a:lnTo>
                <a:lnTo>
                  <a:pt x="7301486" y="6371059"/>
                </a:lnTo>
                <a:lnTo>
                  <a:pt x="0" y="63710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07460" y="5641958"/>
            <a:ext cx="9139382" cy="3547523"/>
          </a:xfrm>
          <a:custGeom>
            <a:avLst/>
            <a:gdLst/>
            <a:ahLst/>
            <a:cxnLst/>
            <a:rect l="l" t="t" r="r" b="b"/>
            <a:pathLst>
              <a:path w="9139382" h="3547523">
                <a:moveTo>
                  <a:pt x="0" y="0"/>
                </a:moveTo>
                <a:lnTo>
                  <a:pt x="9139381" y="0"/>
                </a:lnTo>
                <a:lnTo>
                  <a:pt x="9139381" y="3547523"/>
                </a:lnTo>
                <a:lnTo>
                  <a:pt x="0" y="35475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707460" y="4494198"/>
            <a:ext cx="795495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5000" spc="-250">
                <a:solidFill>
                  <a:srgbClr val="FB6600"/>
                </a:solidFill>
                <a:latin typeface="Helvetica World Bold"/>
              </a:rPr>
              <a:t>Non-clustered Indexes(7)</a:t>
            </a:r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60156">
            <a:off x="-1192674" y="-844966"/>
            <a:ext cx="20673348" cy="9713490"/>
          </a:xfrm>
          <a:custGeom>
            <a:avLst/>
            <a:gdLst/>
            <a:ahLst/>
            <a:cxnLst/>
            <a:rect l="l" t="t" r="r" b="b"/>
            <a:pathLst>
              <a:path w="20673348" h="9713490">
                <a:moveTo>
                  <a:pt x="0" y="0"/>
                </a:moveTo>
                <a:lnTo>
                  <a:pt x="20673348" y="0"/>
                </a:lnTo>
                <a:lnTo>
                  <a:pt x="20673348" y="9713490"/>
                </a:lnTo>
                <a:lnTo>
                  <a:pt x="0" y="9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5981" t="-38582" r="-109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99538" y="2537277"/>
            <a:ext cx="8583787" cy="8583787"/>
            <a:chOff x="0" y="0"/>
            <a:chExt cx="11445049" cy="114450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45049" cy="11445049"/>
            </a:xfrm>
            <a:custGeom>
              <a:avLst/>
              <a:gdLst/>
              <a:ahLst/>
              <a:cxnLst/>
              <a:rect l="l" t="t" r="r" b="b"/>
              <a:pathLst>
                <a:path w="11445049" h="11445049">
                  <a:moveTo>
                    <a:pt x="0" y="0"/>
                  </a:moveTo>
                  <a:lnTo>
                    <a:pt x="11445049" y="0"/>
                  </a:lnTo>
                  <a:lnTo>
                    <a:pt x="11445049" y="11445049"/>
                  </a:lnTo>
                  <a:lnTo>
                    <a:pt x="0" y="11445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1830" y="1041830"/>
              <a:ext cx="9361388" cy="9361388"/>
            </a:xfrm>
            <a:custGeom>
              <a:avLst/>
              <a:gdLst/>
              <a:ahLst/>
              <a:cxnLst/>
              <a:rect l="l" t="t" r="r" b="b"/>
              <a:pathLst>
                <a:path w="9361388" h="9361388">
                  <a:moveTo>
                    <a:pt x="0" y="0"/>
                  </a:moveTo>
                  <a:lnTo>
                    <a:pt x="9361389" y="0"/>
                  </a:lnTo>
                  <a:lnTo>
                    <a:pt x="9361389" y="9361389"/>
                  </a:lnTo>
                  <a:lnTo>
                    <a:pt x="0" y="936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1221" y="1987214"/>
              <a:ext cx="7442607" cy="7470622"/>
            </a:xfrm>
            <a:custGeom>
              <a:avLst/>
              <a:gdLst/>
              <a:ahLst/>
              <a:cxnLst/>
              <a:rect l="l" t="t" r="r" b="b"/>
              <a:pathLst>
                <a:path w="7442607" h="7470622">
                  <a:moveTo>
                    <a:pt x="0" y="0"/>
                  </a:moveTo>
                  <a:lnTo>
                    <a:pt x="7442607" y="0"/>
                  </a:lnTo>
                  <a:lnTo>
                    <a:pt x="7442607" y="7470621"/>
                  </a:lnTo>
                  <a:lnTo>
                    <a:pt x="0" y="7470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8467906" y="4105953"/>
            <a:ext cx="5426010" cy="5446434"/>
          </a:xfrm>
          <a:custGeom>
            <a:avLst/>
            <a:gdLst/>
            <a:ahLst/>
            <a:cxnLst/>
            <a:rect l="l" t="t" r="r" b="b"/>
            <a:pathLst>
              <a:path w="5426010" h="5446434">
                <a:moveTo>
                  <a:pt x="0" y="0"/>
                </a:moveTo>
                <a:lnTo>
                  <a:pt x="5426010" y="0"/>
                </a:lnTo>
                <a:lnTo>
                  <a:pt x="5426010" y="5446434"/>
                </a:lnTo>
                <a:lnTo>
                  <a:pt x="0" y="5446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16294" y="1143737"/>
            <a:ext cx="11132470" cy="8550573"/>
          </a:xfrm>
          <a:custGeom>
            <a:avLst/>
            <a:gdLst/>
            <a:ahLst/>
            <a:cxnLst/>
            <a:rect l="l" t="t" r="r" b="b"/>
            <a:pathLst>
              <a:path w="11132470" h="8550573">
                <a:moveTo>
                  <a:pt x="0" y="0"/>
                </a:moveTo>
                <a:lnTo>
                  <a:pt x="11132470" y="0"/>
                </a:lnTo>
                <a:lnTo>
                  <a:pt x="11132470" y="8550573"/>
                </a:lnTo>
                <a:lnTo>
                  <a:pt x="0" y="855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424" t="-3900" r="-28760" b="-14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9775" y="384175"/>
            <a:ext cx="876422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</a:pPr>
            <a:r>
              <a:rPr lang="en-US" sz="5000" spc="-300">
                <a:solidFill>
                  <a:srgbClr val="FB6600"/>
                </a:solidFill>
                <a:latin typeface="Helvetica World Bold"/>
              </a:rPr>
              <a:t>Data Encryption(2)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3027" flipV="1">
            <a:off x="-3561592" y="-844288"/>
            <a:ext cx="22152045" cy="5857985"/>
          </a:xfrm>
          <a:custGeom>
            <a:avLst/>
            <a:gdLst/>
            <a:ahLst/>
            <a:cxnLst/>
            <a:rect l="l" t="t" r="r" b="b"/>
            <a:pathLst>
              <a:path w="22152045" h="5857985">
                <a:moveTo>
                  <a:pt x="0" y="5857985"/>
                </a:moveTo>
                <a:lnTo>
                  <a:pt x="22152045" y="5857985"/>
                </a:lnTo>
                <a:lnTo>
                  <a:pt x="22152045" y="0"/>
                </a:lnTo>
                <a:lnTo>
                  <a:pt x="0" y="0"/>
                </a:lnTo>
                <a:lnTo>
                  <a:pt x="0" y="585798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766396" y="5328862"/>
            <a:ext cx="2951358" cy="295135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33602" t="-42476" r="-33650" b="-805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1118" y="7190406"/>
            <a:ext cx="2951358" cy="295135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37416" t="-147180" r="-234369" b="-1340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147251" y="2933171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424374" h="424374">
                <a:moveTo>
                  <a:pt x="0" y="0"/>
                </a:moveTo>
                <a:lnTo>
                  <a:pt x="424374" y="0"/>
                </a:lnTo>
                <a:lnTo>
                  <a:pt x="424374" y="424374"/>
                </a:lnTo>
                <a:lnTo>
                  <a:pt x="0" y="42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041456" y="9481955"/>
            <a:ext cx="271974" cy="271974"/>
          </a:xfrm>
          <a:custGeom>
            <a:avLst/>
            <a:gdLst/>
            <a:ahLst/>
            <a:cxnLst/>
            <a:rect l="l" t="t" r="r" b="b"/>
            <a:pathLst>
              <a:path w="271974" h="271974">
                <a:moveTo>
                  <a:pt x="0" y="0"/>
                </a:moveTo>
                <a:lnTo>
                  <a:pt x="271974" y="0"/>
                </a:lnTo>
                <a:lnTo>
                  <a:pt x="271974" y="271974"/>
                </a:lnTo>
                <a:lnTo>
                  <a:pt x="0" y="27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68800" y="3368430"/>
            <a:ext cx="455063" cy="455063"/>
          </a:xfrm>
          <a:custGeom>
            <a:avLst/>
            <a:gdLst/>
            <a:ahLst/>
            <a:cxnLst/>
            <a:rect l="l" t="t" r="r" b="b"/>
            <a:pathLst>
              <a:path w="455063" h="455063">
                <a:moveTo>
                  <a:pt x="0" y="0"/>
                </a:moveTo>
                <a:lnTo>
                  <a:pt x="455063" y="0"/>
                </a:lnTo>
                <a:lnTo>
                  <a:pt x="455063" y="455063"/>
                </a:lnTo>
                <a:lnTo>
                  <a:pt x="0" y="45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881935">
            <a:off x="333173" y="2957686"/>
            <a:ext cx="939987" cy="2060246"/>
          </a:xfrm>
          <a:custGeom>
            <a:avLst/>
            <a:gdLst/>
            <a:ahLst/>
            <a:cxnLst/>
            <a:rect l="l" t="t" r="r" b="b"/>
            <a:pathLst>
              <a:path w="939987" h="2060246">
                <a:moveTo>
                  <a:pt x="0" y="0"/>
                </a:moveTo>
                <a:lnTo>
                  <a:pt x="939987" y="0"/>
                </a:lnTo>
                <a:lnTo>
                  <a:pt x="939987" y="2060246"/>
                </a:lnTo>
                <a:lnTo>
                  <a:pt x="0" y="20602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657643">
            <a:off x="15424636" y="3778472"/>
            <a:ext cx="844157" cy="714368"/>
          </a:xfrm>
          <a:custGeom>
            <a:avLst/>
            <a:gdLst/>
            <a:ahLst/>
            <a:cxnLst/>
            <a:rect l="l" t="t" r="r" b="b"/>
            <a:pathLst>
              <a:path w="844157" h="714368">
                <a:moveTo>
                  <a:pt x="0" y="0"/>
                </a:moveTo>
                <a:lnTo>
                  <a:pt x="844156" y="0"/>
                </a:lnTo>
                <a:lnTo>
                  <a:pt x="844156" y="714367"/>
                </a:lnTo>
                <a:lnTo>
                  <a:pt x="0" y="714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51118" y="1605443"/>
            <a:ext cx="9317872" cy="5353248"/>
          </a:xfrm>
          <a:custGeom>
            <a:avLst/>
            <a:gdLst/>
            <a:ahLst/>
            <a:cxnLst/>
            <a:rect l="l" t="t" r="r" b="b"/>
            <a:pathLst>
              <a:path w="9317872" h="5353248">
                <a:moveTo>
                  <a:pt x="0" y="0"/>
                </a:moveTo>
                <a:lnTo>
                  <a:pt x="9317872" y="0"/>
                </a:lnTo>
                <a:lnTo>
                  <a:pt x="9317872" y="5353248"/>
                </a:lnTo>
                <a:lnTo>
                  <a:pt x="0" y="5353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766396" y="5143500"/>
            <a:ext cx="8274829" cy="4775959"/>
          </a:xfrm>
          <a:custGeom>
            <a:avLst/>
            <a:gdLst/>
            <a:ahLst/>
            <a:cxnLst/>
            <a:rect l="l" t="t" r="r" b="b"/>
            <a:pathLst>
              <a:path w="8274829" h="4775959">
                <a:moveTo>
                  <a:pt x="0" y="0"/>
                </a:moveTo>
                <a:lnTo>
                  <a:pt x="8274829" y="0"/>
                </a:lnTo>
                <a:lnTo>
                  <a:pt x="8274829" y="4775959"/>
                </a:lnTo>
                <a:lnTo>
                  <a:pt x="0" y="47759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1848955" y="267970"/>
            <a:ext cx="10066886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 spc="-259">
                <a:solidFill>
                  <a:srgbClr val="000000"/>
                </a:solidFill>
                <a:latin typeface="Helvetica World Bold"/>
              </a:rPr>
              <a:t>PowerBi Dashboard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624732" y="4606374"/>
            <a:ext cx="21910903" cy="7134733"/>
          </a:xfrm>
          <a:custGeom>
            <a:avLst/>
            <a:gdLst/>
            <a:ahLst/>
            <a:cxnLst/>
            <a:rect l="l" t="t" r="r" b="b"/>
            <a:pathLst>
              <a:path w="21910903" h="7134733">
                <a:moveTo>
                  <a:pt x="21910903" y="0"/>
                </a:moveTo>
                <a:lnTo>
                  <a:pt x="0" y="0"/>
                </a:lnTo>
                <a:lnTo>
                  <a:pt x="0" y="7134733"/>
                </a:lnTo>
                <a:lnTo>
                  <a:pt x="21910903" y="7134733"/>
                </a:lnTo>
                <a:lnTo>
                  <a:pt x="219109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6595" t="-12841" r="-123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1826137" y="1746117"/>
            <a:ext cx="1241743" cy="2315002"/>
            <a:chOff x="0" y="0"/>
            <a:chExt cx="462740" cy="862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740" cy="862694"/>
            </a:xfrm>
            <a:custGeom>
              <a:avLst/>
              <a:gdLst/>
              <a:ahLst/>
              <a:cxnLst/>
              <a:rect l="l" t="t" r="r" b="b"/>
              <a:pathLst>
                <a:path w="462740" h="862694">
                  <a:moveTo>
                    <a:pt x="231370" y="862694"/>
                  </a:moveTo>
                  <a:lnTo>
                    <a:pt x="462740" y="0"/>
                  </a:lnTo>
                  <a:lnTo>
                    <a:pt x="0" y="0"/>
                  </a:lnTo>
                  <a:lnTo>
                    <a:pt x="231370" y="862694"/>
                  </a:lnTo>
                  <a:close/>
                </a:path>
              </a:pathLst>
            </a:custGeom>
            <a:solidFill>
              <a:srgbClr val="3E44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303" y="90196"/>
              <a:ext cx="318134" cy="371961"/>
            </a:xfrm>
            <a:prstGeom prst="rect">
              <a:avLst/>
            </a:prstGeom>
          </p:spPr>
          <p:txBody>
            <a:bodyPr lIns="60020" tIns="60020" rIns="60020" bIns="6002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012136" y="1350240"/>
            <a:ext cx="3097059" cy="3097059"/>
          </a:xfrm>
          <a:custGeom>
            <a:avLst/>
            <a:gdLst/>
            <a:ahLst/>
            <a:cxnLst/>
            <a:rect l="l" t="t" r="r" b="b"/>
            <a:pathLst>
              <a:path w="3097059" h="3097059">
                <a:moveTo>
                  <a:pt x="0" y="0"/>
                </a:moveTo>
                <a:lnTo>
                  <a:pt x="3097059" y="0"/>
                </a:lnTo>
                <a:lnTo>
                  <a:pt x="3097059" y="3097059"/>
                </a:lnTo>
                <a:lnTo>
                  <a:pt x="0" y="3097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8936">
            <a:off x="13389910" y="1720651"/>
            <a:ext cx="2341510" cy="2356236"/>
          </a:xfrm>
          <a:custGeom>
            <a:avLst/>
            <a:gdLst/>
            <a:ahLst/>
            <a:cxnLst/>
            <a:rect l="l" t="t" r="r" b="b"/>
            <a:pathLst>
              <a:path w="2341510" h="2356236">
                <a:moveTo>
                  <a:pt x="0" y="0"/>
                </a:moveTo>
                <a:lnTo>
                  <a:pt x="2341510" y="0"/>
                </a:lnTo>
                <a:lnTo>
                  <a:pt x="2341510" y="2356236"/>
                </a:lnTo>
                <a:lnTo>
                  <a:pt x="0" y="2356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396977" y="2282747"/>
            <a:ext cx="364660" cy="1238568"/>
            <a:chOff x="0" y="0"/>
            <a:chExt cx="96042" cy="3262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042" cy="326207"/>
            </a:xfrm>
            <a:custGeom>
              <a:avLst/>
              <a:gdLst/>
              <a:ahLst/>
              <a:cxnLst/>
              <a:rect l="l" t="t" r="r" b="b"/>
              <a:pathLst>
                <a:path w="96042" h="326207">
                  <a:moveTo>
                    <a:pt x="48021" y="0"/>
                  </a:moveTo>
                  <a:cubicBezTo>
                    <a:pt x="21500" y="0"/>
                    <a:pt x="0" y="73024"/>
                    <a:pt x="0" y="163104"/>
                  </a:cubicBezTo>
                  <a:cubicBezTo>
                    <a:pt x="0" y="253183"/>
                    <a:pt x="21500" y="326207"/>
                    <a:pt x="48021" y="326207"/>
                  </a:cubicBezTo>
                  <a:cubicBezTo>
                    <a:pt x="74542" y="326207"/>
                    <a:pt x="96042" y="253183"/>
                    <a:pt x="96042" y="163104"/>
                  </a:cubicBezTo>
                  <a:cubicBezTo>
                    <a:pt x="96042" y="73024"/>
                    <a:pt x="74542" y="0"/>
                    <a:pt x="48021" y="0"/>
                  </a:cubicBezTo>
                  <a:close/>
                </a:path>
              </a:pathLst>
            </a:custGeom>
            <a:solidFill>
              <a:srgbClr val="3E4466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004" y="59157"/>
              <a:ext cx="78034" cy="23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40822" y="2123200"/>
            <a:ext cx="978217" cy="1547682"/>
            <a:chOff x="0" y="0"/>
            <a:chExt cx="257638" cy="4076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7638" cy="407620"/>
            </a:xfrm>
            <a:custGeom>
              <a:avLst/>
              <a:gdLst/>
              <a:ahLst/>
              <a:cxnLst/>
              <a:rect l="l" t="t" r="r" b="b"/>
              <a:pathLst>
                <a:path w="257638" h="407620">
                  <a:moveTo>
                    <a:pt x="0" y="0"/>
                  </a:moveTo>
                  <a:lnTo>
                    <a:pt x="257638" y="0"/>
                  </a:lnTo>
                  <a:lnTo>
                    <a:pt x="257638" y="407620"/>
                  </a:lnTo>
                  <a:lnTo>
                    <a:pt x="0" y="407620"/>
                  </a:lnTo>
                  <a:close/>
                </a:path>
              </a:pathLst>
            </a:custGeom>
            <a:solidFill>
              <a:srgbClr val="061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0"/>
              <a:ext cx="257638" cy="31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2597800" y="2254180"/>
            <a:ext cx="538180" cy="1295701"/>
            <a:chOff x="0" y="0"/>
            <a:chExt cx="319454" cy="769104"/>
          </a:xfrm>
        </p:grpSpPr>
        <p:sp>
          <p:nvSpPr>
            <p:cNvPr id="16" name="Freeform 16"/>
            <p:cNvSpPr/>
            <p:nvPr/>
          </p:nvSpPr>
          <p:spPr>
            <a:xfrm>
              <a:off x="8836" y="0"/>
              <a:ext cx="301782" cy="722285"/>
            </a:xfrm>
            <a:custGeom>
              <a:avLst/>
              <a:gdLst/>
              <a:ahLst/>
              <a:cxnLst/>
              <a:rect l="l" t="t" r="r" b="b"/>
              <a:pathLst>
                <a:path w="301782" h="722285">
                  <a:moveTo>
                    <a:pt x="162591" y="712765"/>
                  </a:moveTo>
                  <a:lnTo>
                    <a:pt x="298917" y="56339"/>
                  </a:lnTo>
                  <a:cubicBezTo>
                    <a:pt x="301782" y="42547"/>
                    <a:pt x="298283" y="28197"/>
                    <a:pt x="289393" y="17270"/>
                  </a:cubicBezTo>
                  <a:cubicBezTo>
                    <a:pt x="280502" y="6343"/>
                    <a:pt x="267163" y="0"/>
                    <a:pt x="253076" y="0"/>
                  </a:cubicBezTo>
                  <a:lnTo>
                    <a:pt x="48705" y="0"/>
                  </a:lnTo>
                  <a:cubicBezTo>
                    <a:pt x="34618" y="0"/>
                    <a:pt x="21280" y="6343"/>
                    <a:pt x="12389" y="17270"/>
                  </a:cubicBezTo>
                  <a:cubicBezTo>
                    <a:pt x="3498" y="28197"/>
                    <a:pt x="0" y="42547"/>
                    <a:pt x="2865" y="56339"/>
                  </a:cubicBezTo>
                  <a:lnTo>
                    <a:pt x="139190" y="712765"/>
                  </a:lnTo>
                  <a:cubicBezTo>
                    <a:pt x="140342" y="718310"/>
                    <a:pt x="145228" y="722285"/>
                    <a:pt x="150891" y="722285"/>
                  </a:cubicBezTo>
                  <a:cubicBezTo>
                    <a:pt x="156554" y="722285"/>
                    <a:pt x="161440" y="718310"/>
                    <a:pt x="162591" y="71276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9915" y="83511"/>
              <a:ext cx="219624" cy="328509"/>
            </a:xfrm>
            <a:prstGeom prst="rect">
              <a:avLst/>
            </a:prstGeom>
          </p:spPr>
          <p:txBody>
            <a:bodyPr lIns="60020" tIns="60020" rIns="60020" bIns="6002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4400507" y="2032351"/>
            <a:ext cx="10058396" cy="2738940"/>
          </a:xfrm>
          <a:prstGeom prst="line">
            <a:avLst/>
          </a:prstGeom>
          <a:ln w="19050" cap="flat">
            <a:solidFill>
              <a:srgbClr val="EDEDED">
                <a:alpha val="0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4676732" y="1054904"/>
            <a:ext cx="9680077" cy="2700094"/>
          </a:xfrm>
          <a:prstGeom prst="line">
            <a:avLst/>
          </a:prstGeom>
          <a:ln w="19050" cap="flat">
            <a:solidFill>
              <a:srgbClr val="EDEDED">
                <a:alpha val="0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49536" y="536621"/>
            <a:ext cx="4702129" cy="4702129"/>
          </a:xfrm>
          <a:custGeom>
            <a:avLst/>
            <a:gdLst/>
            <a:ahLst/>
            <a:cxnLst/>
            <a:rect l="l" t="t" r="r" b="b"/>
            <a:pathLst>
              <a:path w="4702129" h="4702129">
                <a:moveTo>
                  <a:pt x="0" y="0"/>
                </a:moveTo>
                <a:lnTo>
                  <a:pt x="4702129" y="0"/>
                </a:lnTo>
                <a:lnTo>
                  <a:pt x="4702129" y="4702129"/>
                </a:lnTo>
                <a:lnTo>
                  <a:pt x="0" y="4702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535007" y="1026248"/>
            <a:ext cx="3730999" cy="3745043"/>
          </a:xfrm>
          <a:custGeom>
            <a:avLst/>
            <a:gdLst/>
            <a:ahLst/>
            <a:cxnLst/>
            <a:rect l="l" t="t" r="r" b="b"/>
            <a:pathLst>
              <a:path w="3730999" h="3745043">
                <a:moveTo>
                  <a:pt x="0" y="0"/>
                </a:moveTo>
                <a:lnTo>
                  <a:pt x="3730999" y="0"/>
                </a:lnTo>
                <a:lnTo>
                  <a:pt x="3730999" y="3745043"/>
                </a:lnTo>
                <a:lnTo>
                  <a:pt x="0" y="37450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866421" y="2542530"/>
            <a:ext cx="712478" cy="712478"/>
          </a:xfrm>
          <a:custGeom>
            <a:avLst/>
            <a:gdLst/>
            <a:ahLst/>
            <a:cxnLst/>
            <a:rect l="l" t="t" r="r" b="b"/>
            <a:pathLst>
              <a:path w="712478" h="712478">
                <a:moveTo>
                  <a:pt x="0" y="0"/>
                </a:moveTo>
                <a:lnTo>
                  <a:pt x="712478" y="0"/>
                </a:lnTo>
                <a:lnTo>
                  <a:pt x="712478" y="712478"/>
                </a:lnTo>
                <a:lnTo>
                  <a:pt x="0" y="712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954579" y="2629679"/>
            <a:ext cx="536162" cy="538180"/>
          </a:xfrm>
          <a:custGeom>
            <a:avLst/>
            <a:gdLst/>
            <a:ahLst/>
            <a:cxnLst/>
            <a:rect l="l" t="t" r="r" b="b"/>
            <a:pathLst>
              <a:path w="536162" h="538180">
                <a:moveTo>
                  <a:pt x="0" y="0"/>
                </a:moveTo>
                <a:lnTo>
                  <a:pt x="536162" y="0"/>
                </a:lnTo>
                <a:lnTo>
                  <a:pt x="536162" y="538180"/>
                </a:lnTo>
                <a:lnTo>
                  <a:pt x="0" y="5381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4719082" y="1057998"/>
            <a:ext cx="8793694" cy="1854186"/>
          </a:xfrm>
          <a:prstGeom prst="line">
            <a:avLst/>
          </a:prstGeom>
          <a:ln w="19050" cap="flat">
            <a:solidFill>
              <a:srgbClr val="EDEDED">
                <a:alpha val="34902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V="1">
            <a:off x="4400507" y="2906362"/>
            <a:ext cx="9106547" cy="1864929"/>
          </a:xfrm>
          <a:prstGeom prst="line">
            <a:avLst/>
          </a:prstGeom>
          <a:ln w="19050" cap="flat">
            <a:solidFill>
              <a:srgbClr val="EDEDED">
                <a:alpha val="34902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560665" y="761894"/>
            <a:ext cx="3727335" cy="4270293"/>
          </a:xfrm>
          <a:custGeom>
            <a:avLst/>
            <a:gdLst/>
            <a:ahLst/>
            <a:cxnLst/>
            <a:rect l="l" t="t" r="r" b="b"/>
            <a:pathLst>
              <a:path w="3727335" h="4270293">
                <a:moveTo>
                  <a:pt x="0" y="0"/>
                </a:moveTo>
                <a:lnTo>
                  <a:pt x="3727335" y="0"/>
                </a:lnTo>
                <a:lnTo>
                  <a:pt x="3727335" y="4270293"/>
                </a:lnTo>
                <a:lnTo>
                  <a:pt x="0" y="42702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144000" y="4771291"/>
            <a:ext cx="8368631" cy="5117835"/>
          </a:xfrm>
          <a:custGeom>
            <a:avLst/>
            <a:gdLst/>
            <a:ahLst/>
            <a:cxnLst/>
            <a:rect l="l" t="t" r="r" b="b"/>
            <a:pathLst>
              <a:path w="8368631" h="5117835">
                <a:moveTo>
                  <a:pt x="0" y="0"/>
                </a:moveTo>
                <a:lnTo>
                  <a:pt x="8368631" y="0"/>
                </a:lnTo>
                <a:lnTo>
                  <a:pt x="8368631" y="5117835"/>
                </a:lnTo>
                <a:lnTo>
                  <a:pt x="0" y="5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400" t="-6563" r="-4555" b="-10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77895" y="4902620"/>
            <a:ext cx="6436268" cy="5117835"/>
          </a:xfrm>
          <a:custGeom>
            <a:avLst/>
            <a:gdLst/>
            <a:ahLst/>
            <a:cxnLst/>
            <a:rect l="l" t="t" r="r" b="b"/>
            <a:pathLst>
              <a:path w="6436268" h="5117835">
                <a:moveTo>
                  <a:pt x="0" y="0"/>
                </a:moveTo>
                <a:lnTo>
                  <a:pt x="6436268" y="0"/>
                </a:lnTo>
                <a:lnTo>
                  <a:pt x="6436268" y="5117835"/>
                </a:lnTo>
                <a:lnTo>
                  <a:pt x="0" y="5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7969" t="-6512" r="-8559" b="-7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8989820" y="470765"/>
            <a:ext cx="792480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6999" spc="-349">
                <a:solidFill>
                  <a:srgbClr val="FFC375"/>
                </a:solidFill>
                <a:latin typeface="Helvetica World Bold"/>
              </a:rPr>
              <a:t>GUI &amp; Demo</a:t>
            </a:r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</Words>
  <Application>Microsoft Macintosh PowerPoint</Application>
  <PresentationFormat>Custom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 World Bold</vt:lpstr>
      <vt:lpstr>Arial</vt:lpstr>
      <vt:lpstr>Calibri</vt:lpstr>
      <vt:lpstr>TT Interphases</vt:lpstr>
      <vt:lpstr>TT Interphases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Eclipse Explorer's Guide in Collaboration With NASA: Lesson 1 - Unveiling the Mystery of Eclipses Part 1 Presentation</dc:title>
  <cp:lastModifiedBy>Shalini Dutta</cp:lastModifiedBy>
  <cp:revision>1</cp:revision>
  <dcterms:created xsi:type="dcterms:W3CDTF">2006-08-16T00:00:00Z</dcterms:created>
  <dcterms:modified xsi:type="dcterms:W3CDTF">2024-04-24T20:37:30Z</dcterms:modified>
  <dc:identifier>DAGDWstDLvA</dc:identifier>
</cp:coreProperties>
</file>